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8" r:id="rId4"/>
    <p:sldId id="259" r:id="rId5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5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20071"/>
            <a:ext cx="12226405" cy="1629614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5699636"/>
            <a:ext cx="7768959" cy="3902345"/>
          </a:xfrm>
        </p:spPr>
        <p:txBody>
          <a:bodyPr anchor="b">
            <a:noAutofit/>
          </a:bodyPr>
          <a:lstStyle>
            <a:lvl1pPr algn="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9601978"/>
            <a:ext cx="7768959" cy="260005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4978"/>
            <a:ext cx="8463619" cy="806779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0596504"/>
            <a:ext cx="8463619" cy="3723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8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1444978"/>
            <a:ext cx="8096243" cy="7164681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8609659"/>
            <a:ext cx="7226405" cy="90311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10596504"/>
            <a:ext cx="8463620" cy="3723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43615" y="1873488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6842207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577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579527"/>
            <a:ext cx="8463620" cy="6152201"/>
          </a:xfrm>
        </p:spPr>
        <p:txBody>
          <a:bodyPr anchor="b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10731729"/>
            <a:ext cx="8463620" cy="358853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7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1444978"/>
            <a:ext cx="8096243" cy="7164681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9512770"/>
            <a:ext cx="8463621" cy="121895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10731729"/>
            <a:ext cx="8463620" cy="358853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43615" y="1873488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6842207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950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1444978"/>
            <a:ext cx="8455287" cy="7164681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9512770"/>
            <a:ext cx="8463621" cy="121895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10731729"/>
            <a:ext cx="8463620" cy="358853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1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28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1444979"/>
            <a:ext cx="1305083" cy="1244788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1444979"/>
            <a:ext cx="6926701" cy="12447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8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1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402059"/>
            <a:ext cx="8463620" cy="4329673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10731728"/>
            <a:ext cx="8463620" cy="2039467"/>
          </a:xfrm>
        </p:spPr>
        <p:txBody>
          <a:bodyPr anchor="t"/>
          <a:lstStyle>
            <a:lvl1pPr marL="0" indent="0" algn="l"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5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4978"/>
            <a:ext cx="8463619" cy="31307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5121396"/>
            <a:ext cx="4117479" cy="91988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5121400"/>
            <a:ext cx="4117480" cy="91988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36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4978"/>
            <a:ext cx="8463617" cy="313078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5122330"/>
            <a:ext cx="4120896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6488288"/>
            <a:ext cx="4120896" cy="783198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5122330"/>
            <a:ext cx="4120896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6488288"/>
            <a:ext cx="4120896" cy="783198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44978"/>
            <a:ext cx="8463619" cy="31307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9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3552246"/>
            <a:ext cx="3720243" cy="3030438"/>
          </a:xfrm>
        </p:spPr>
        <p:txBody>
          <a:bodyPr anchor="b">
            <a:norm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1220564"/>
            <a:ext cx="4514716" cy="13099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6582683"/>
            <a:ext cx="3720243" cy="6126101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0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1379200"/>
            <a:ext cx="8463619" cy="1343379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1444978"/>
            <a:ext cx="8463619" cy="9115776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12722579"/>
            <a:ext cx="8463619" cy="15976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31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20071"/>
            <a:ext cx="12226407" cy="1629614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1444978"/>
            <a:ext cx="8463617" cy="3130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5121400"/>
            <a:ext cx="8463619" cy="91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14320269"/>
            <a:ext cx="912176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F38E-EA7D-4767-A30F-F938443FAAC5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14320269"/>
            <a:ext cx="6163964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14320269"/>
            <a:ext cx="683517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70263B-3271-42EB-8361-272F86853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2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457189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hyperlink" Target="https://play.google.com/store/apps/details?id=com.newtonmobile.hestia&amp;hl=en_GB&amp;gl=US" TargetMode="External"/><Relationship Id="rId12" Type="http://schemas.openxmlformats.org/officeDocument/2006/relationships/hyperlink" Target="https://play.google.com/store/search?q=unmind&amp;c=apps&amp;hl=en_GB&amp;gl=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apps.apple.com/gb/app/unmind/id1327302257" TargetMode="External"/><Relationship Id="rId5" Type="http://schemas.openxmlformats.org/officeDocument/2006/relationships/hyperlink" Target="https://apps.apple.com/gb/app/bright-sky/id1105880511" TargetMode="External"/><Relationship Id="rId10" Type="http://schemas.openxmlformats.org/officeDocument/2006/relationships/hyperlink" Target="https://play.google.com/store/search?q=headspace&amp;c=apps&amp;hl=en_GB&amp;gl=U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apps.apple.com/gb/app/headspace-meditation-sleep/id49314500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and.nhs.uk/supporting-our-nhs-people/support-now/handling-difficult-situations-with-compassion-training-programme/" TargetMode="External"/><Relationship Id="rId3" Type="http://schemas.openxmlformats.org/officeDocument/2006/relationships/hyperlink" Target="https://www.england.nhs.uk/supporting-our-nhs-people/support-now/looking-after-you-confidential-coaching-and-support-for-the-primary-care-workforce/" TargetMode="External"/><Relationship Id="rId7" Type="http://schemas.openxmlformats.org/officeDocument/2006/relationships/hyperlink" Target="https://www.england.nhs.uk/supporting-our-nhs-people/support-now/financial-support/" TargetMode="External"/><Relationship Id="rId2" Type="http://schemas.openxmlformats.org/officeDocument/2006/relationships/hyperlink" Target="https://www.nhsemployers.org/articles/sleep-fatigue-and-workpl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uelightcard.co.uk/" TargetMode="External"/><Relationship Id="rId5" Type="http://schemas.openxmlformats.org/officeDocument/2006/relationships/hyperlink" Target="https://challengethewild.com/" TargetMode="External"/><Relationship Id="rId10" Type="http://schemas.openxmlformats.org/officeDocument/2006/relationships/hyperlink" Target="https://zerosuicidealliance.com/" TargetMode="External"/><Relationship Id="rId4" Type="http://schemas.openxmlformats.org/officeDocument/2006/relationships/hyperlink" Target="https://www.nhs.uk/live-well/healthy-body/drug-addiction-getting-help/" TargetMode="External"/><Relationship Id="rId9" Type="http://schemas.openxmlformats.org/officeDocument/2006/relationships/hyperlink" Target="https://www.nhs.uk/mental-health/talking-therapies-medicine-treatments/talking-therapies-and-counselling/nhs-talking-therapie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think.org/?gad_source=1&amp;gclid=CjwKCAiAmZGrBhAnEiwAo9qHiQ7fgW6e10qLiadgSpwjgVVeUH3Y8n9ZfwFC_ujL5CrIaQhxMk9W7hoC4w8QAvD_BwE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hyperlink" Target="https://www.sane.org.uk/who-we-are" TargetMode="External"/><Relationship Id="rId17" Type="http://schemas.openxmlformats.org/officeDocument/2006/relationships/image" Target="../media/image13.jpg"/><Relationship Id="rId2" Type="http://schemas.openxmlformats.org/officeDocument/2006/relationships/hyperlink" Target="https://www.youngminds.org.uk/about-us/media-centre/mental-health-statistics/?gad_source=1&amp;gclid=CjwKCAiAmZGrBhAnEiwAo9qHiYGBlDHzqxvUT7EGfE4LiKHMkIhxGY8Mmj_OWccRCUXlp7aWlpuNjhoC0x4QAvD_BwE" TargetMode="External"/><Relationship Id="rId16" Type="http://schemas.openxmlformats.org/officeDocument/2006/relationships/hyperlink" Target="file:///C:\Users\leatcas\AppData\Local\Microsoft\Windows\INetCache\Content.Outlook\M94PSD70\Influencing%20your%20own%20emotional%20health%20(1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d.org.uk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hyperlink" Target="https://www.samaritans.org/how-we-can-help/contact-samaritan/?gad_source=1&amp;gclid=CjwKCAiAmZGrBhAnEiwAo9qHiR3UZ2AFczEisM-om5qiCMKAqBqSQaZOQekvkS_ZcGry5YnHBAaPaRoC3mEQAvD_BwE" TargetMode="External"/><Relationship Id="rId4" Type="http://schemas.openxmlformats.org/officeDocument/2006/relationships/hyperlink" Target="https://www.thecalmzone.net/get-support?gad_source=1&amp;gclid=CjwKCAiAmZGrBhAnEiwAo9qHiafzVHRQTakFOEIGT37PiZIcCxptfy8d_2d7Sl6eJBoewx3YkJrvNRoC46EQAvD_BwE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www.mentalhealth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F9C0F7-A750-67CB-2625-18419D0896D2}"/>
              </a:ext>
            </a:extLst>
          </p:cNvPr>
          <p:cNvSpPr/>
          <p:nvPr/>
        </p:nvSpPr>
        <p:spPr>
          <a:xfrm>
            <a:off x="840637" y="5085695"/>
            <a:ext cx="920051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1500" b="1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Resources Catalogue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7ECE4-25C7-42DD-AA86-F5B954E99BDD}"/>
              </a:ext>
            </a:extLst>
          </p:cNvPr>
          <p:cNvSpPr txBox="1"/>
          <p:nvPr/>
        </p:nvSpPr>
        <p:spPr>
          <a:xfrm>
            <a:off x="840637" y="8717458"/>
            <a:ext cx="525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Find wellbeing support</a:t>
            </a:r>
          </a:p>
        </p:txBody>
      </p:sp>
    </p:spTree>
    <p:extLst>
      <p:ext uri="{BB962C8B-B14F-4D97-AF65-F5344CB8AC3E}">
        <p14:creationId xmlns:p14="http://schemas.microsoft.com/office/powerpoint/2010/main" val="207303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257790-0F91-6CBE-1035-79B7F87B6332}"/>
              </a:ext>
            </a:extLst>
          </p:cNvPr>
          <p:cNvSpPr/>
          <p:nvPr/>
        </p:nvSpPr>
        <p:spPr>
          <a:xfrm>
            <a:off x="656871" y="411749"/>
            <a:ext cx="35004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Apps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D1E26-234B-7FA9-C7BC-87BB59F7C03E}"/>
              </a:ext>
            </a:extLst>
          </p:cNvPr>
          <p:cNvSpPr txBox="1"/>
          <p:nvPr/>
        </p:nvSpPr>
        <p:spPr>
          <a:xfrm>
            <a:off x="2916686" y="2532167"/>
            <a:ext cx="279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Bright Sky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7EE85-5FDB-35FE-9ABA-17029B992647}"/>
              </a:ext>
            </a:extLst>
          </p:cNvPr>
          <p:cNvSpPr txBox="1"/>
          <p:nvPr/>
        </p:nvSpPr>
        <p:spPr>
          <a:xfrm>
            <a:off x="2916686" y="3055387"/>
            <a:ext cx="6557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Free to download, confidential mobile app providing support and information for anyone who may be in an abusive relationship or those concerned about someone they know.</a:t>
            </a:r>
          </a:p>
        </p:txBody>
      </p:sp>
      <p:pic>
        <p:nvPicPr>
          <p:cNvPr id="8" name="Picture 7" descr="A white cloud with yellow rays on a blue background&#10;&#10;Description automatically generated">
            <a:extLst>
              <a:ext uri="{FF2B5EF4-FFF2-40B4-BE49-F238E27FC236}">
                <a16:creationId xmlns:a16="http://schemas.microsoft.com/office/drawing/2014/main" id="{2E45DA8E-AADB-8D8C-A809-F5AE0D9E1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1" y="2532167"/>
            <a:ext cx="2060450" cy="2060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59CD4B-0BD7-C12E-69F9-48D45D21E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1" y="5483111"/>
            <a:ext cx="2060450" cy="2060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F41BF7-29FD-178E-B015-F51316FD00BD}"/>
              </a:ext>
            </a:extLst>
          </p:cNvPr>
          <p:cNvSpPr txBox="1"/>
          <p:nvPr/>
        </p:nvSpPr>
        <p:spPr>
          <a:xfrm>
            <a:off x="2916685" y="5483111"/>
            <a:ext cx="279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Head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8FB82-6DA1-1054-2CFA-6A9A7169BB87}"/>
              </a:ext>
            </a:extLst>
          </p:cNvPr>
          <p:cNvSpPr txBox="1"/>
          <p:nvPr/>
        </p:nvSpPr>
        <p:spPr>
          <a:xfrm>
            <a:off x="2916686" y="6045680"/>
            <a:ext cx="6557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Headspace is a science-backed app in mindfulness and meditation, providing unique tools and resources to help reduce stress, build resilience, and aid better sleep.</a:t>
            </a:r>
          </a:p>
        </p:txBody>
      </p:sp>
      <p:pic>
        <p:nvPicPr>
          <p:cNvPr id="16" name="Picture 15" descr="A yellow letter u&#10;&#10;Description automatically generated">
            <a:extLst>
              <a:ext uri="{FF2B5EF4-FFF2-40B4-BE49-F238E27FC236}">
                <a16:creationId xmlns:a16="http://schemas.microsoft.com/office/drawing/2014/main" id="{90FBD370-8B8C-2066-EEB5-0298D524F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1" y="8468898"/>
            <a:ext cx="2060450" cy="2060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E2FBF1-55E0-46D0-60BC-D3C7B82E85FB}"/>
              </a:ext>
            </a:extLst>
          </p:cNvPr>
          <p:cNvSpPr txBox="1"/>
          <p:nvPr/>
        </p:nvSpPr>
        <p:spPr>
          <a:xfrm>
            <a:off x="3069084" y="8482746"/>
            <a:ext cx="279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Unmind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CEE1F-2B2A-E417-3FE6-45C8EF37E06F}"/>
              </a:ext>
            </a:extLst>
          </p:cNvPr>
          <p:cNvSpPr txBox="1"/>
          <p:nvPr/>
        </p:nvSpPr>
        <p:spPr>
          <a:xfrm>
            <a:off x="2916686" y="9080722"/>
            <a:ext cx="6557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Unmind is a mental health platform that empowers staff to proactively improve their mental wellbeing.</a:t>
            </a:r>
          </a:p>
        </p:txBody>
      </p:sp>
      <p:pic>
        <p:nvPicPr>
          <p:cNvPr id="22" name="Picture 21">
            <a:hlinkClick r:id="rId5"/>
            <a:extLst>
              <a:ext uri="{FF2B5EF4-FFF2-40B4-BE49-F238E27FC236}">
                <a16:creationId xmlns:a16="http://schemas.microsoft.com/office/drawing/2014/main" id="{2763E0C5-5328-A7B8-C9AC-948091927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79" y="2748406"/>
            <a:ext cx="2196934" cy="651357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5427F580-0AEC-27EA-E965-070554ACEB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16278" r="6222" b="16262"/>
          <a:stretch/>
        </p:blipFill>
        <p:spPr>
          <a:xfrm>
            <a:off x="9474680" y="3485457"/>
            <a:ext cx="2196934" cy="654810"/>
          </a:xfrm>
          <a:prstGeom prst="rect">
            <a:avLst/>
          </a:prstGeom>
        </p:spPr>
      </p:pic>
      <p:pic>
        <p:nvPicPr>
          <p:cNvPr id="25" name="Picture 24">
            <a:hlinkClick r:id="rId9"/>
            <a:extLst>
              <a:ext uri="{FF2B5EF4-FFF2-40B4-BE49-F238E27FC236}">
                <a16:creationId xmlns:a16="http://schemas.microsoft.com/office/drawing/2014/main" id="{BA99F876-3F25-38C9-DACD-A9C173F93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78" y="5865783"/>
            <a:ext cx="2196934" cy="651357"/>
          </a:xfrm>
          <a:prstGeom prst="rect">
            <a:avLst/>
          </a:prstGeom>
        </p:spPr>
      </p:pic>
      <p:pic>
        <p:nvPicPr>
          <p:cNvPr id="26" name="Picture 25" descr="A black and white sign with white text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87DBEEE4-5433-A473-D8C8-A3428EC522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16278" r="6222" b="16262"/>
          <a:stretch/>
        </p:blipFill>
        <p:spPr>
          <a:xfrm>
            <a:off x="9474679" y="6602834"/>
            <a:ext cx="2196934" cy="654810"/>
          </a:xfrm>
          <a:prstGeom prst="rect">
            <a:avLst/>
          </a:prstGeom>
        </p:spPr>
      </p:pic>
      <p:pic>
        <p:nvPicPr>
          <p:cNvPr id="27" name="Picture 26">
            <a:hlinkClick r:id="rId11"/>
            <a:extLst>
              <a:ext uri="{FF2B5EF4-FFF2-40B4-BE49-F238E27FC236}">
                <a16:creationId xmlns:a16="http://schemas.microsoft.com/office/drawing/2014/main" id="{2A2658BA-458C-9243-6650-589070A34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77" y="8973761"/>
            <a:ext cx="2196934" cy="651357"/>
          </a:xfrm>
          <a:prstGeom prst="rect">
            <a:avLst/>
          </a:prstGeom>
        </p:spPr>
      </p:pic>
      <p:pic>
        <p:nvPicPr>
          <p:cNvPr id="28" name="Picture 27" descr="A black and white sign with white text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72FAA15E-7905-8F8D-68EC-DCC85888B6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16278" r="6222" b="16262"/>
          <a:stretch/>
        </p:blipFill>
        <p:spPr>
          <a:xfrm>
            <a:off x="9474678" y="9710812"/>
            <a:ext cx="2196934" cy="6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1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E83FED-8BAB-A155-F54E-3C1087F7164D}"/>
              </a:ext>
            </a:extLst>
          </p:cNvPr>
          <p:cNvSpPr/>
          <p:nvPr/>
        </p:nvSpPr>
        <p:spPr>
          <a:xfrm>
            <a:off x="678446" y="249548"/>
            <a:ext cx="70393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Websites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5866B-8590-F768-A155-6052FB5E8143}"/>
              </a:ext>
            </a:extLst>
          </p:cNvPr>
          <p:cNvSpPr txBox="1"/>
          <p:nvPr/>
        </p:nvSpPr>
        <p:spPr>
          <a:xfrm>
            <a:off x="449846" y="1716067"/>
            <a:ext cx="279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NHS 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0D94C-F0C7-CE36-EDE3-9F4789E54A78}"/>
              </a:ext>
            </a:extLst>
          </p:cNvPr>
          <p:cNvSpPr txBox="1"/>
          <p:nvPr/>
        </p:nvSpPr>
        <p:spPr>
          <a:xfrm>
            <a:off x="907041" y="2172831"/>
            <a:ext cx="8849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Information on how sleep and fatigue can impact on the health of staff, with practical recommendations for improving the quality of sleep and rest.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62570-D6C6-5F11-6F67-144BF6A56EAF}"/>
              </a:ext>
            </a:extLst>
          </p:cNvPr>
          <p:cNvSpPr txBox="1"/>
          <p:nvPr/>
        </p:nvSpPr>
        <p:spPr>
          <a:xfrm>
            <a:off x="449844" y="3568002"/>
            <a:ext cx="455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Looking After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BE48A-97B5-8750-0417-16EB493F8335}"/>
              </a:ext>
            </a:extLst>
          </p:cNvPr>
          <p:cNvSpPr txBox="1"/>
          <p:nvPr/>
        </p:nvSpPr>
        <p:spPr>
          <a:xfrm>
            <a:off x="907041" y="3987033"/>
            <a:ext cx="8849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Coaching and support for primary care workforce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ABEFB-0045-41A7-FF65-69B4750DEAE7}"/>
              </a:ext>
            </a:extLst>
          </p:cNvPr>
          <p:cNvSpPr txBox="1"/>
          <p:nvPr/>
        </p:nvSpPr>
        <p:spPr>
          <a:xfrm>
            <a:off x="449844" y="6074012"/>
            <a:ext cx="534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Challenge the wild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B68A2-6371-3C5F-C1F6-F9399922F352}"/>
              </a:ext>
            </a:extLst>
          </p:cNvPr>
          <p:cNvSpPr txBox="1"/>
          <p:nvPr/>
        </p:nvSpPr>
        <p:spPr>
          <a:xfrm>
            <a:off x="449844" y="4781232"/>
            <a:ext cx="640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Resources on Drug Addiction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62CC5E-B30A-D63A-B3BB-5810F17379EE}"/>
              </a:ext>
            </a:extLst>
          </p:cNvPr>
          <p:cNvSpPr txBox="1"/>
          <p:nvPr/>
        </p:nvSpPr>
        <p:spPr>
          <a:xfrm>
            <a:off x="907041" y="5228996"/>
            <a:ext cx="8677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NHS resources for people with drug addiction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43195E-2F7E-3F47-832B-72847A964AFA}"/>
              </a:ext>
            </a:extLst>
          </p:cNvPr>
          <p:cNvSpPr txBox="1"/>
          <p:nvPr/>
        </p:nvSpPr>
        <p:spPr>
          <a:xfrm>
            <a:off x="907041" y="6547336"/>
            <a:ext cx="9082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They offer free walks to NHS colleagues, facilitated by trained mountain leaders who are also either ex-Armed Forces or NHS staff.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C7F21-3233-2933-22CC-C4EC3286513A}"/>
              </a:ext>
            </a:extLst>
          </p:cNvPr>
          <p:cNvSpPr txBox="1"/>
          <p:nvPr/>
        </p:nvSpPr>
        <p:spPr>
          <a:xfrm>
            <a:off x="449844" y="7786135"/>
            <a:ext cx="534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Bluelight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Card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2644B-3E88-7A9D-8997-842B948A6CC9}"/>
              </a:ext>
            </a:extLst>
          </p:cNvPr>
          <p:cNvSpPr txBox="1"/>
          <p:nvPr/>
        </p:nvSpPr>
        <p:spPr>
          <a:xfrm>
            <a:off x="907041" y="8291049"/>
            <a:ext cx="8849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Access to gyms and other physical activities with discount.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3BE20C-5B09-118B-A432-681E566EE3C1}"/>
              </a:ext>
            </a:extLst>
          </p:cNvPr>
          <p:cNvSpPr txBox="1"/>
          <p:nvPr/>
        </p:nvSpPr>
        <p:spPr>
          <a:xfrm>
            <a:off x="449843" y="9063646"/>
            <a:ext cx="534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Financial Wellbeing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B16F07-0030-045A-7BAA-D75FCB42AD75}"/>
              </a:ext>
            </a:extLst>
          </p:cNvPr>
          <p:cNvSpPr txBox="1"/>
          <p:nvPr/>
        </p:nvSpPr>
        <p:spPr>
          <a:xfrm>
            <a:off x="3123555" y="1822218"/>
            <a:ext cx="1433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hlinkClick r:id="rId2"/>
              </a:rPr>
              <a:t>Visit here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F878EE-D8EC-6D88-575B-D56D87FDDC96}"/>
              </a:ext>
            </a:extLst>
          </p:cNvPr>
          <p:cNvSpPr txBox="1"/>
          <p:nvPr/>
        </p:nvSpPr>
        <p:spPr>
          <a:xfrm>
            <a:off x="4426886" y="3652044"/>
            <a:ext cx="146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hlinkClick r:id="rId3"/>
              </a:rPr>
              <a:t>Visit here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3CD2F2-91AE-CE8D-D243-E4C65255622C}"/>
              </a:ext>
            </a:extLst>
          </p:cNvPr>
          <p:cNvSpPr txBox="1"/>
          <p:nvPr/>
        </p:nvSpPr>
        <p:spPr>
          <a:xfrm>
            <a:off x="6436661" y="4874268"/>
            <a:ext cx="159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hlinkClick r:id="rId4"/>
              </a:rPr>
              <a:t>Visit here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86946E-0DB7-8C3F-EA85-2EB2678DF476}"/>
              </a:ext>
            </a:extLst>
          </p:cNvPr>
          <p:cNvSpPr txBox="1"/>
          <p:nvPr/>
        </p:nvSpPr>
        <p:spPr>
          <a:xfrm>
            <a:off x="4426886" y="6190793"/>
            <a:ext cx="159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hlinkClick r:id="rId5"/>
              </a:rPr>
              <a:t>Visit here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A015A6-B8D6-7E7E-2242-D51451178AA4}"/>
              </a:ext>
            </a:extLst>
          </p:cNvPr>
          <p:cNvSpPr txBox="1"/>
          <p:nvPr/>
        </p:nvSpPr>
        <p:spPr>
          <a:xfrm>
            <a:off x="3840310" y="7863079"/>
            <a:ext cx="159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hlinkClick r:id="rId6"/>
              </a:rPr>
              <a:t>Visit here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8C689C-961F-6612-5A44-6AAE642B7220}"/>
              </a:ext>
            </a:extLst>
          </p:cNvPr>
          <p:cNvSpPr txBox="1"/>
          <p:nvPr/>
        </p:nvSpPr>
        <p:spPr>
          <a:xfrm>
            <a:off x="4831697" y="9140590"/>
            <a:ext cx="159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hlinkClick r:id="rId7"/>
              </a:rPr>
              <a:t>Visit here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96C0F-FBB6-45AB-F764-D511E53A89B9}"/>
              </a:ext>
            </a:extLst>
          </p:cNvPr>
          <p:cNvSpPr txBox="1"/>
          <p:nvPr/>
        </p:nvSpPr>
        <p:spPr>
          <a:xfrm>
            <a:off x="907047" y="9524522"/>
            <a:ext cx="8849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Support on finance issues for NHS staff via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MoneyHelper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BA9AEE-C106-AE94-C2C2-AD0A82C30FFF}"/>
              </a:ext>
            </a:extLst>
          </p:cNvPr>
          <p:cNvSpPr txBox="1"/>
          <p:nvPr/>
        </p:nvSpPr>
        <p:spPr>
          <a:xfrm>
            <a:off x="449837" y="10418986"/>
            <a:ext cx="726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Support with difficult conversations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C61EAC-A2A8-F695-0A21-8B79928C1764}"/>
              </a:ext>
            </a:extLst>
          </p:cNvPr>
          <p:cNvSpPr txBox="1"/>
          <p:nvPr/>
        </p:nvSpPr>
        <p:spPr>
          <a:xfrm>
            <a:off x="7717775" y="10510530"/>
            <a:ext cx="159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hlinkClick r:id="rId8"/>
              </a:rPr>
              <a:t>Visit here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7DBA65-2CA8-B650-43CC-287C20431BA4}"/>
              </a:ext>
            </a:extLst>
          </p:cNvPr>
          <p:cNvSpPr txBox="1"/>
          <p:nvPr/>
        </p:nvSpPr>
        <p:spPr>
          <a:xfrm>
            <a:off x="907041" y="10898912"/>
            <a:ext cx="8849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Half day virtual training course on handling difficult conversations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12C9CC-0743-8978-9DF6-EE8BC3D2C3A0}"/>
              </a:ext>
            </a:extLst>
          </p:cNvPr>
          <p:cNvSpPr txBox="1"/>
          <p:nvPr/>
        </p:nvSpPr>
        <p:spPr>
          <a:xfrm>
            <a:off x="449837" y="11637792"/>
            <a:ext cx="726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Talking Therapies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1C605A-B42F-BF3F-9719-8693783F94E0}"/>
              </a:ext>
            </a:extLst>
          </p:cNvPr>
          <p:cNvSpPr txBox="1"/>
          <p:nvPr/>
        </p:nvSpPr>
        <p:spPr>
          <a:xfrm>
            <a:off x="4426885" y="11767503"/>
            <a:ext cx="159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hlinkClick r:id="rId9"/>
              </a:rPr>
              <a:t>Visit here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CBCCFE-01EF-8535-7D29-084843F0C3D7}"/>
              </a:ext>
            </a:extLst>
          </p:cNvPr>
          <p:cNvSpPr txBox="1"/>
          <p:nvPr/>
        </p:nvSpPr>
        <p:spPr>
          <a:xfrm>
            <a:off x="907041" y="12117718"/>
            <a:ext cx="8849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You can refer yourself for talking therapies including CBT.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D6221-9CC9-2C83-37C6-9DEDC29E6E57}"/>
              </a:ext>
            </a:extLst>
          </p:cNvPr>
          <p:cNvSpPr txBox="1"/>
          <p:nvPr/>
        </p:nvSpPr>
        <p:spPr>
          <a:xfrm>
            <a:off x="449837" y="12877348"/>
            <a:ext cx="726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Zero Suicide Alliance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9361E-19A1-4C5C-A45C-8A440CB81390}"/>
              </a:ext>
            </a:extLst>
          </p:cNvPr>
          <p:cNvSpPr txBox="1"/>
          <p:nvPr/>
        </p:nvSpPr>
        <p:spPr>
          <a:xfrm>
            <a:off x="5001926" y="13011309"/>
            <a:ext cx="159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hlinkClick r:id="rId10"/>
              </a:rPr>
              <a:t>Visit here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2AA33-6FD9-B797-1D0F-205694C6DEA3}"/>
              </a:ext>
            </a:extLst>
          </p:cNvPr>
          <p:cNvSpPr txBox="1"/>
          <p:nvPr/>
        </p:nvSpPr>
        <p:spPr>
          <a:xfrm>
            <a:off x="907041" y="13357274"/>
            <a:ext cx="8849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provides you with a range of free online learning sessions that provide you with a better understanding of the signs to look out for and the skills required to approach someone who is struggling, whether that be through social isolation or suicidal thoughts.</a:t>
            </a:r>
          </a:p>
        </p:txBody>
      </p:sp>
    </p:spTree>
    <p:extLst>
      <p:ext uri="{BB962C8B-B14F-4D97-AF65-F5344CB8AC3E}">
        <p14:creationId xmlns:p14="http://schemas.microsoft.com/office/powerpoint/2010/main" val="95366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A410F2-496D-4D1B-BC6B-58C4F9186516}"/>
              </a:ext>
            </a:extLst>
          </p:cNvPr>
          <p:cNvSpPr/>
          <p:nvPr/>
        </p:nvSpPr>
        <p:spPr>
          <a:xfrm>
            <a:off x="596822" y="302528"/>
            <a:ext cx="81823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Other Support</a:t>
            </a:r>
          </a:p>
        </p:txBody>
      </p:sp>
      <p:pic>
        <p:nvPicPr>
          <p:cNvPr id="19" name="Picture 18" descr="A yellow and grey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4068F4B-1F84-EBC6-1423-5F787785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5" b="37881"/>
          <a:stretch/>
        </p:blipFill>
        <p:spPr>
          <a:xfrm>
            <a:off x="5488995" y="9351803"/>
            <a:ext cx="4371938" cy="1022780"/>
          </a:xfrm>
          <a:prstGeom prst="rect">
            <a:avLst/>
          </a:prstGeom>
        </p:spPr>
      </p:pic>
      <p:pic>
        <p:nvPicPr>
          <p:cNvPr id="7" name="Picture 6" descr="White text on a black backgroun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EB70D8B-053F-83F0-DAED-AEC77AF1A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2" y="7987776"/>
            <a:ext cx="4098956" cy="2678906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FE7D8B98-9F87-0C57-8871-003A896C77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1" y="13214019"/>
            <a:ext cx="4762500" cy="2678906"/>
          </a:xfrm>
          <a:prstGeom prst="rect">
            <a:avLst/>
          </a:prstGeom>
        </p:spPr>
      </p:pic>
      <p:pic>
        <p:nvPicPr>
          <p:cNvPr id="11" name="Picture 10" descr="A blue circle with white text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6BDDCCB5-3F7E-9982-F731-1FFFD56EF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6" y="4545568"/>
            <a:ext cx="2901312" cy="2900609"/>
          </a:xfrm>
          <a:prstGeom prst="rect">
            <a:avLst/>
          </a:prstGeom>
        </p:spPr>
      </p:pic>
      <p:pic>
        <p:nvPicPr>
          <p:cNvPr id="13" name="Picture 12" descr="A green and white sign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FCD12235-1C98-3EB0-54A2-B1F18BFEB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93" y="7185027"/>
            <a:ext cx="4690657" cy="1253286"/>
          </a:xfrm>
          <a:prstGeom prst="rect">
            <a:avLst/>
          </a:prstGeom>
        </p:spPr>
      </p:pic>
      <p:pic>
        <p:nvPicPr>
          <p:cNvPr id="15" name="Picture 14" descr="A blue and pink text on a black background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AC028CD1-D4F8-9277-875F-4719BD6389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75" y="2926425"/>
            <a:ext cx="2901311" cy="2901311"/>
          </a:xfrm>
          <a:prstGeom prst="rect">
            <a:avLst/>
          </a:prstGeom>
        </p:spPr>
      </p:pic>
      <p:pic>
        <p:nvPicPr>
          <p:cNvPr id="17" name="Picture 16" descr="A green ribbon on a black background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3127961B-49CF-8051-3B43-60734ABCC59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24357" r="7208" b="26744"/>
          <a:stretch/>
        </p:blipFill>
        <p:spPr>
          <a:xfrm>
            <a:off x="3427306" y="11446981"/>
            <a:ext cx="5374017" cy="22288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02E5C0-46E9-9F8A-A55D-07D9AAE72CDB}"/>
              </a:ext>
            </a:extLst>
          </p:cNvPr>
          <p:cNvSpPr txBox="1"/>
          <p:nvPr/>
        </p:nvSpPr>
        <p:spPr>
          <a:xfrm>
            <a:off x="1562700" y="1560876"/>
            <a:ext cx="432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Click on each to find out more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62F154-D026-FDAC-820C-5476CF2C4DB4}"/>
              </a:ext>
            </a:extLst>
          </p:cNvPr>
          <p:cNvGrpSpPr/>
          <p:nvPr/>
        </p:nvGrpSpPr>
        <p:grpSpPr>
          <a:xfrm>
            <a:off x="1928944" y="2649120"/>
            <a:ext cx="3861297" cy="1371691"/>
            <a:chOff x="848725" y="2428113"/>
            <a:chExt cx="3578697" cy="1446162"/>
          </a:xfrm>
        </p:grpSpPr>
        <p:pic>
          <p:nvPicPr>
            <p:cNvPr id="5" name="Picture 4" descr="A close-up of a logo&#10;&#10;Description automatically generated">
              <a:hlinkClick r:id="rId16"/>
              <a:extLst>
                <a:ext uri="{FF2B5EF4-FFF2-40B4-BE49-F238E27FC236}">
                  <a16:creationId xmlns:a16="http://schemas.microsoft.com/office/drawing/2014/main" id="{E66AFA3B-F5FE-55D2-FEB7-D60C1A7D8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42" b="16782"/>
            <a:stretch/>
          </p:blipFill>
          <p:spPr>
            <a:xfrm>
              <a:off x="848725" y="2428113"/>
              <a:ext cx="3578697" cy="144616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9030A8-6FF8-BCC3-E8B3-DE58CDCFDCC2}"/>
                </a:ext>
              </a:extLst>
            </p:cNvPr>
            <p:cNvSpPr/>
            <p:nvPr/>
          </p:nvSpPr>
          <p:spPr>
            <a:xfrm>
              <a:off x="2087593" y="3548047"/>
              <a:ext cx="2171330" cy="209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043792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520</TotalTime>
  <Words>283</Words>
  <Application>Microsoft Office PowerPoint</Application>
  <PresentationFormat>Custom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Montserrat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LEATHEN, Cassie (THE GAMSTON MEDICAL CTR.)</dc:creator>
  <cp:lastModifiedBy>LEATHEN, Cassie (THE GAMSTON MEDICAL CTR.)</cp:lastModifiedBy>
  <cp:revision>3</cp:revision>
  <dcterms:created xsi:type="dcterms:W3CDTF">2024-01-09T09:12:07Z</dcterms:created>
  <dcterms:modified xsi:type="dcterms:W3CDTF">2024-01-22T11:33:31Z</dcterms:modified>
</cp:coreProperties>
</file>